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6" r:id="rId3"/>
    <p:sldId id="257" r:id="rId4"/>
    <p:sldId id="258" r:id="rId5"/>
    <p:sldId id="260" r:id="rId6"/>
    <p:sldId id="263" r:id="rId7"/>
    <p:sldId id="261" r:id="rId8"/>
    <p:sldId id="262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4" d="100"/>
          <a:sy n="84" d="100"/>
        </p:scale>
        <p:origin x="581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6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22.png>
</file>

<file path=ppt/media/image23.png>
</file>

<file path=ppt/media/image24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38BDED9-0CB7-4A00-9FC7-E4F6195470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F786DF0A-FEA9-4715-876E-E5ADDE1D76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7A4D8B6-DE37-4B92-8DAC-32B00BE14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28091-1107-413B-9155-A22D0C051D8E}" type="datetimeFigureOut">
              <a:rPr kumimoji="1" lang="ja-JP" altLang="en-US" smtClean="0"/>
              <a:t>2021/2/1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0745C95-F416-44CA-B3E4-7F510A2291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2558E5F-F409-4E82-9A14-22F3A8656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13264-568C-4891-84F7-5C78516BE54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704677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67EBBBA-90A3-416A-B3B7-35164258A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28DF110C-C3F6-4216-8564-AFCC1F2BA6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FE6665D-0D0D-427F-A127-0E943C7D62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28091-1107-413B-9155-A22D0C051D8E}" type="datetimeFigureOut">
              <a:rPr kumimoji="1" lang="ja-JP" altLang="en-US" smtClean="0"/>
              <a:t>2021/2/1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A54F59A-1791-461B-B14D-494C01CC60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9BC29F1-A997-4A4B-8445-20C4176D0A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13264-568C-4891-84F7-5C78516BE54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5911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094C7E77-BE12-4B36-BE06-FABA86C6CC7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77CA034C-E8A7-4FFD-8EF2-FA95AA7DAC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939490A-6EE6-4C05-AA47-7B5FFE2EE5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28091-1107-413B-9155-A22D0C051D8E}" type="datetimeFigureOut">
              <a:rPr kumimoji="1" lang="ja-JP" altLang="en-US" smtClean="0"/>
              <a:t>2021/2/1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7B3982D-0B00-4CA7-9F54-3167FDC22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BC99806-C00C-4E24-B7B2-E3A6C98F0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13264-568C-4891-84F7-5C78516BE54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362164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545C4A2-E1F5-4241-AE99-5BB1393DA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C0758B5-D9D4-40F6-BC44-8C871D2F94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167B2FE-19E1-4143-BFB8-320A50193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28091-1107-413B-9155-A22D0C051D8E}" type="datetimeFigureOut">
              <a:rPr kumimoji="1" lang="ja-JP" altLang="en-US" smtClean="0"/>
              <a:t>2021/2/1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20009DF-ADAC-4336-8852-9E2B4FCBE7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FCADCE3-AD25-4230-812B-277584D9A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13264-568C-4891-84F7-5C78516BE54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84610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9198D69-C071-4FC5-B76F-37F1AD88B5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7ADD798-1A04-4B99-AB82-EE1480ACA3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1469D6D-B270-4D7D-8D84-4C088A155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28091-1107-413B-9155-A22D0C051D8E}" type="datetimeFigureOut">
              <a:rPr kumimoji="1" lang="ja-JP" altLang="en-US" smtClean="0"/>
              <a:t>2021/2/1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A50782A-E52E-4D31-A304-EFE66CFCE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D9719E5-45B1-4EF2-8C36-FF3066265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13264-568C-4891-84F7-5C78516BE54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773004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47AF406-EB1C-4F12-8DCC-B997EB4197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79EC0BE-55C9-4725-A004-49EF6E360B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EAB9AD8-7E88-488D-B471-33E5CC0694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5DC3D43-748A-4713-859B-01B8C63A1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28091-1107-413B-9155-A22D0C051D8E}" type="datetimeFigureOut">
              <a:rPr kumimoji="1" lang="ja-JP" altLang="en-US" smtClean="0"/>
              <a:t>2021/2/1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2A8C2D5-60B8-48BA-94DF-8FD5FE84A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B882147-56EA-47D3-A3DA-6D394EEEE3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13264-568C-4891-84F7-5C78516BE54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704430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59885BB-EB88-436F-9B4E-E441BFA866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5C5A23F-3DAC-499C-A07B-5E5FD15CCD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4546114-6D36-4981-9A71-92737D5422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71404316-6354-4991-A548-2F98B6D900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1295370C-03CF-43D1-ACFA-FAC3F42936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0EA98DEB-018F-4AB6-AD03-0155FF1E2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28091-1107-413B-9155-A22D0C051D8E}" type="datetimeFigureOut">
              <a:rPr kumimoji="1" lang="ja-JP" altLang="en-US" smtClean="0"/>
              <a:t>2021/2/1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390AE099-E0F6-4306-9F39-FB12FD9D46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67DF478C-1764-4A95-BCCF-5C3B33533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13264-568C-4891-84F7-5C78516BE54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032535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92C23C0-0A50-45C0-94F2-1F601B8D1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6F46BF34-77FE-49EB-80FC-28BCB1602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28091-1107-413B-9155-A22D0C051D8E}" type="datetimeFigureOut">
              <a:rPr kumimoji="1" lang="ja-JP" altLang="en-US" smtClean="0"/>
              <a:t>2021/2/1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B5262EDE-8BA4-4AC5-8108-6C2BD9B203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8C6AD171-1498-4296-8E99-1954FF9C4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13264-568C-4891-84F7-5C78516BE54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92360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FA8CACE5-F9A5-4B73-9CB3-7D5D7F9E9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28091-1107-413B-9155-A22D0C051D8E}" type="datetimeFigureOut">
              <a:rPr kumimoji="1" lang="ja-JP" altLang="en-US" smtClean="0"/>
              <a:t>2021/2/1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7FE1BC13-CDD0-40F3-A8BA-EC99B26C1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BF6FDF1-553C-40DB-B91B-67CA175A0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13264-568C-4891-84F7-5C78516BE54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237897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206140A-A885-4DEC-AB8C-52188D1873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128848A-D077-4231-AB0B-E64F917A7F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099A923-2DB9-4328-8226-01793D6010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91685F1-DB3B-4636-8638-F3EBD95DD2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28091-1107-413B-9155-A22D0C051D8E}" type="datetimeFigureOut">
              <a:rPr kumimoji="1" lang="ja-JP" altLang="en-US" smtClean="0"/>
              <a:t>2021/2/1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DF8B31D-88C1-4059-9B31-8F5569BF26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9FB0EE9-06B9-4F89-898B-4AC3F9B09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13264-568C-4891-84F7-5C78516BE54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354175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5689745-6C75-4129-BF13-279C57BC3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05E28F59-6658-403F-A501-C6C64311D1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61465F94-520B-4FE0-A67B-024860411D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45DC6FFF-0B5D-488A-B986-51354AD8B2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28091-1107-413B-9155-A22D0C051D8E}" type="datetimeFigureOut">
              <a:rPr kumimoji="1" lang="ja-JP" altLang="en-US" smtClean="0"/>
              <a:t>2021/2/1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D897D47-6F08-4FD4-BAD4-8D4BEDF51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AACB0228-40AE-4DD0-8DC7-39F449A16A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13264-568C-4891-84F7-5C78516BE54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155260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F5AF8107-DA8B-4F8E-B566-CEAEB17361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34CD88D-738F-4F2D-B1AE-B54E9E3A78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6EDAEF9-ECDE-4108-8616-E1574CA742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028091-1107-413B-9155-A22D0C051D8E}" type="datetimeFigureOut">
              <a:rPr kumimoji="1" lang="ja-JP" altLang="en-US" smtClean="0"/>
              <a:t>2021/2/1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81755FE-CF78-4B5F-8A08-94C48F19AB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DA4152B-7407-483E-BAEF-49C6F37461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813264-568C-4891-84F7-5C78516BE54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559991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Excel_Worksheet4.xlsx"/><Relationship Id="rId3" Type="http://schemas.openxmlformats.org/officeDocument/2006/relationships/image" Target="../media/image18.emf"/><Relationship Id="rId7" Type="http://schemas.openxmlformats.org/officeDocument/2006/relationships/image" Target="../media/image20.emf"/><Relationship Id="rId2" Type="http://schemas.openxmlformats.org/officeDocument/2006/relationships/package" Target="../embeddings/Microsoft_Excel_Worksheet1.xlsx"/><Relationship Id="rId1" Type="http://schemas.openxmlformats.org/officeDocument/2006/relationships/slideLayout" Target="../slideLayouts/slideLayout7.xml"/><Relationship Id="rId6" Type="http://schemas.openxmlformats.org/officeDocument/2006/relationships/package" Target="../embeddings/Microsoft_Excel_Worksheet3.xlsx"/><Relationship Id="rId5" Type="http://schemas.openxmlformats.org/officeDocument/2006/relationships/image" Target="../media/image19.emf"/><Relationship Id="rId4" Type="http://schemas.openxmlformats.org/officeDocument/2006/relationships/package" Target="../embeddings/Microsoft_Excel_Worksheet2.xlsx"/><Relationship Id="rId9" Type="http://schemas.openxmlformats.org/officeDocument/2006/relationships/image" Target="../media/image21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package" Target="../embeddings/Microsoft_Excel_Worksheet5.xlsx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package" Target="../embeddings/Microsoft_Excel_Worksheet.xlsx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01_Main-Background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147"/>
            <a:ext cx="12192000" cy="685785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" name="Group 1"/>
          <p:cNvGrpSpPr/>
          <p:nvPr/>
        </p:nvGrpSpPr>
        <p:grpSpPr>
          <a:xfrm>
            <a:off x="3820238" y="3115902"/>
            <a:ext cx="4924373" cy="1538883"/>
            <a:chOff x="4107707" y="2302148"/>
            <a:chExt cx="3200400" cy="1154162"/>
          </a:xfrm>
        </p:grpSpPr>
        <p:sp>
          <p:nvSpPr>
            <p:cNvPr id="8" name="TextBox 7"/>
            <p:cNvSpPr txBox="1"/>
            <p:nvPr/>
          </p:nvSpPr>
          <p:spPr>
            <a:xfrm>
              <a:off x="4107707" y="2302148"/>
              <a:ext cx="3200400" cy="6232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4800" dirty="0">
                  <a:solidFill>
                    <a:srgbClr val="0099FF"/>
                  </a:solidFill>
                  <a:latin typeface="Calibri" pitchFamily="34" charset="0"/>
                  <a:cs typeface="Calibri" pitchFamily="34" charset="0"/>
                </a:rPr>
                <a:t>Proposal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4107707" y="2925396"/>
              <a:ext cx="3200400" cy="5309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anose="020F0502020204030204" pitchFamily="34" charset="0"/>
                  <a:ea typeface="Meiryo UI" panose="020B0604030504040204" pitchFamily="50" charset="-128"/>
                  <a:cs typeface="Calibri" panose="020F0502020204030204" pitchFamily="34" charset="0"/>
                </a:rPr>
                <a:t>Rev 03 February 3, 2021</a:t>
              </a:r>
            </a:p>
            <a:p>
              <a:pPr algn="r"/>
              <a:r>
                <a:rPr kumimoji="1" lang="en-US" altLang="ja-JP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anose="020F0502020204030204" pitchFamily="34" charset="0"/>
                  <a:ea typeface="Meiryo UI" panose="020B0604030504040204" pitchFamily="50" charset="-128"/>
                  <a:cs typeface="Calibri" panose="020F0502020204030204" pitchFamily="34" charset="0"/>
                </a:rPr>
                <a:t>Naoya Yamazaki </a:t>
              </a:r>
            </a:p>
          </p:txBody>
        </p:sp>
      </p:grpSp>
      <p:sp>
        <p:nvSpPr>
          <p:cNvPr id="7" name="Rectangle 6"/>
          <p:cNvSpPr/>
          <p:nvPr/>
        </p:nvSpPr>
        <p:spPr>
          <a:xfrm>
            <a:off x="8839200" y="3127248"/>
            <a:ext cx="3352800" cy="1830680"/>
          </a:xfrm>
          <a:prstGeom prst="rect">
            <a:avLst/>
          </a:prstGeom>
          <a:solidFill>
            <a:srgbClr val="009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2468880" y="5087555"/>
            <a:ext cx="6275729" cy="9144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" y="5087555"/>
            <a:ext cx="2340864" cy="9144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12D58B1D-26B3-4072-B421-EF75CBC418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0" y="204406"/>
            <a:ext cx="4572000" cy="981075"/>
          </a:xfrm>
          <a:prstGeom prst="rect">
            <a:avLst/>
          </a:prstGeom>
        </p:spPr>
      </p:pic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A77C2475-29C2-4092-A710-FC58A9C51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EEA7D-F364-4510-AEA4-531F3B3D75DB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右大かっこ 8">
            <a:extLst>
              <a:ext uri="{FF2B5EF4-FFF2-40B4-BE49-F238E27FC236}">
                <a16:creationId xmlns:a16="http://schemas.microsoft.com/office/drawing/2014/main" id="{EBCE06FF-0B82-45C1-A926-D49F2050C113}"/>
              </a:ext>
            </a:extLst>
          </p:cNvPr>
          <p:cNvSpPr/>
          <p:nvPr/>
        </p:nvSpPr>
        <p:spPr>
          <a:xfrm>
            <a:off x="7991856" y="4901184"/>
            <a:ext cx="320040" cy="1716210"/>
          </a:xfrm>
          <a:prstGeom prst="rightBracket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BB3ABD45-FBE4-4437-931F-E6BD7F71C467}"/>
              </a:ext>
            </a:extLst>
          </p:cNvPr>
          <p:cNvSpPr txBox="1"/>
          <p:nvPr/>
        </p:nvSpPr>
        <p:spPr>
          <a:xfrm>
            <a:off x="457200" y="181094"/>
            <a:ext cx="10149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b="1" dirty="0"/>
              <a:t>結果</a:t>
            </a:r>
            <a:r>
              <a:rPr lang="en-US" altLang="ja-JP" b="1" dirty="0"/>
              <a:t>; 100%</a:t>
            </a:r>
            <a:r>
              <a:rPr lang="ja-JP" altLang="en-US" b="1" dirty="0"/>
              <a:t>正解</a:t>
            </a:r>
            <a:endParaRPr kumimoji="1" lang="en-US" altLang="ja-JP" b="1" dirty="0"/>
          </a:p>
        </p:txBody>
      </p:sp>
      <p:graphicFrame>
        <p:nvGraphicFramePr>
          <p:cNvPr id="2" name="オブジェクト 1">
            <a:extLst>
              <a:ext uri="{FF2B5EF4-FFF2-40B4-BE49-F238E27FC236}">
                <a16:creationId xmlns:a16="http://schemas.microsoft.com/office/drawing/2014/main" id="{D179B231-76F5-4C57-AE14-E7E7616BE73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30370399"/>
              </p:ext>
            </p:extLst>
          </p:nvPr>
        </p:nvGraphicFramePr>
        <p:xfrm>
          <a:off x="47752" y="577850"/>
          <a:ext cx="3197225" cy="5899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5371944" imgH="9913426" progId="Excel.Sheet.12">
                  <p:embed/>
                </p:oleObj>
              </mc:Choice>
              <mc:Fallback>
                <p:oleObj name="Worksheet" r:id="rId2" imgW="5371944" imgH="9913426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7752" y="577850"/>
                        <a:ext cx="3197225" cy="5899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オブジェクト 5">
            <a:extLst>
              <a:ext uri="{FF2B5EF4-FFF2-40B4-BE49-F238E27FC236}">
                <a16:creationId xmlns:a16="http://schemas.microsoft.com/office/drawing/2014/main" id="{982687BF-9120-4BBC-81EA-128C29B9F9A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08784552"/>
              </p:ext>
            </p:extLst>
          </p:nvPr>
        </p:nvGraphicFramePr>
        <p:xfrm>
          <a:off x="3332226" y="577850"/>
          <a:ext cx="2895600" cy="5859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4" imgW="5371944" imgH="10866065" progId="Excel.Sheet.12">
                  <p:embed/>
                </p:oleObj>
              </mc:Choice>
              <mc:Fallback>
                <p:oleObj name="Worksheet" r:id="rId4" imgW="5371944" imgH="10866065" progId="Excel.Sheet.12">
                  <p:embed/>
                  <p:pic>
                    <p:nvPicPr>
                      <p:cNvPr id="2" name="オブジェクト 1">
                        <a:extLst>
                          <a:ext uri="{FF2B5EF4-FFF2-40B4-BE49-F238E27FC236}">
                            <a16:creationId xmlns:a16="http://schemas.microsoft.com/office/drawing/2014/main" id="{D179B231-76F5-4C57-AE14-E7E7616BE7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332226" y="577850"/>
                        <a:ext cx="2895600" cy="5859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オブジェクト 9">
            <a:extLst>
              <a:ext uri="{FF2B5EF4-FFF2-40B4-BE49-F238E27FC236}">
                <a16:creationId xmlns:a16="http://schemas.microsoft.com/office/drawing/2014/main" id="{95AC9F14-E002-4A9C-B9E8-3BC66247260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0708110"/>
              </p:ext>
            </p:extLst>
          </p:nvPr>
        </p:nvGraphicFramePr>
        <p:xfrm>
          <a:off x="6296787" y="550426"/>
          <a:ext cx="2895600" cy="5859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6" imgW="5371944" imgH="10866065" progId="Excel.Sheet.12">
                  <p:embed/>
                </p:oleObj>
              </mc:Choice>
              <mc:Fallback>
                <p:oleObj name="Worksheet" r:id="rId6" imgW="5371944" imgH="10866065" progId="Excel.Sheet.12">
                  <p:embed/>
                  <p:pic>
                    <p:nvPicPr>
                      <p:cNvPr id="6" name="オブジェクト 5">
                        <a:extLst>
                          <a:ext uri="{FF2B5EF4-FFF2-40B4-BE49-F238E27FC236}">
                            <a16:creationId xmlns:a16="http://schemas.microsoft.com/office/drawing/2014/main" id="{982687BF-9120-4BBC-81EA-128C29B9F9A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296787" y="550426"/>
                        <a:ext cx="2895600" cy="5859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オブジェクト 10">
            <a:extLst>
              <a:ext uri="{FF2B5EF4-FFF2-40B4-BE49-F238E27FC236}">
                <a16:creationId xmlns:a16="http://schemas.microsoft.com/office/drawing/2014/main" id="{0F092FE2-0800-496B-A4E2-AAA589DA8D1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30040076"/>
              </p:ext>
            </p:extLst>
          </p:nvPr>
        </p:nvGraphicFramePr>
        <p:xfrm>
          <a:off x="9224772" y="550863"/>
          <a:ext cx="2895600" cy="3910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8" imgW="5371944" imgH="7246537" progId="Excel.Sheet.12">
                  <p:embed/>
                </p:oleObj>
              </mc:Choice>
              <mc:Fallback>
                <p:oleObj name="Worksheet" r:id="rId8" imgW="5371944" imgH="7246537" progId="Excel.Sheet.12">
                  <p:embed/>
                  <p:pic>
                    <p:nvPicPr>
                      <p:cNvPr id="10" name="オブジェクト 9">
                        <a:extLst>
                          <a:ext uri="{FF2B5EF4-FFF2-40B4-BE49-F238E27FC236}">
                            <a16:creationId xmlns:a16="http://schemas.microsoft.com/office/drawing/2014/main" id="{95AC9F14-E002-4A9C-B9E8-3BC66247260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9224772" y="550863"/>
                        <a:ext cx="2895600" cy="39100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194683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A1694258-07BE-43BF-A067-4D919BA30CC4}"/>
              </a:ext>
            </a:extLst>
          </p:cNvPr>
          <p:cNvSpPr txBox="1"/>
          <p:nvPr/>
        </p:nvSpPr>
        <p:spPr>
          <a:xfrm>
            <a:off x="694944" y="409694"/>
            <a:ext cx="101498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b="1" dirty="0"/>
              <a:t>Case 2 </a:t>
            </a:r>
            <a:r>
              <a:rPr kumimoji="1" lang="ja-JP" altLang="en-US" b="1" dirty="0"/>
              <a:t>その</a:t>
            </a:r>
            <a:r>
              <a:rPr kumimoji="1" lang="en-US" altLang="ja-JP" b="1" dirty="0"/>
              <a:t>2 </a:t>
            </a:r>
            <a:r>
              <a:rPr kumimoji="1" lang="ja-JP" altLang="en-US" b="1" dirty="0"/>
              <a:t>波形監視の自動化</a:t>
            </a:r>
            <a:endParaRPr kumimoji="1" lang="en-US" altLang="ja-JP" b="1" dirty="0"/>
          </a:p>
          <a:p>
            <a:pPr lvl="1"/>
            <a:r>
              <a:rPr lang="ja-JP" altLang="en-US" b="1" dirty="0"/>
              <a:t>下記</a:t>
            </a:r>
            <a:r>
              <a:rPr lang="en-US" altLang="ja-JP" b="1" dirty="0"/>
              <a:t>3</a:t>
            </a:r>
            <a:r>
              <a:rPr lang="ja-JP" altLang="en-US" b="1" dirty="0"/>
              <a:t>種類の波形を</a:t>
            </a:r>
            <a:r>
              <a:rPr lang="en-US" altLang="ja-JP" b="1" dirty="0"/>
              <a:t>30msec</a:t>
            </a:r>
            <a:r>
              <a:rPr lang="ja-JP" altLang="en-US" b="1" dirty="0"/>
              <a:t>毎にそれぞれ</a:t>
            </a:r>
            <a:r>
              <a:rPr lang="en-US" altLang="ja-JP" b="1" dirty="0"/>
              <a:t>1000</a:t>
            </a:r>
            <a:r>
              <a:rPr lang="ja-JP" altLang="en-US" b="1" dirty="0"/>
              <a:t>枚キャプチャリング</a:t>
            </a:r>
            <a:endParaRPr lang="en-US" altLang="ja-JP" b="1" dirty="0"/>
          </a:p>
          <a:p>
            <a:pPr lvl="1"/>
            <a:r>
              <a:rPr lang="en-US" altLang="ja-JP" b="1" dirty="0"/>
              <a:t>90% = </a:t>
            </a:r>
            <a:r>
              <a:rPr lang="ja-JP" altLang="en-US" b="1" dirty="0"/>
              <a:t>各</a:t>
            </a:r>
            <a:r>
              <a:rPr lang="en-US" altLang="ja-JP" b="1" dirty="0"/>
              <a:t>900</a:t>
            </a:r>
            <a:r>
              <a:rPr lang="ja-JP" altLang="en-US" b="1" dirty="0"/>
              <a:t>枚を学習データ、残り</a:t>
            </a:r>
            <a:r>
              <a:rPr lang="en-US" altLang="ja-JP" b="1" dirty="0"/>
              <a:t>10%=</a:t>
            </a:r>
            <a:r>
              <a:rPr lang="ja-JP" altLang="en-US" b="1" dirty="0"/>
              <a:t>各</a:t>
            </a:r>
            <a:r>
              <a:rPr lang="en-US" altLang="ja-JP" b="1" dirty="0"/>
              <a:t>100</a:t>
            </a:r>
            <a:r>
              <a:rPr lang="ja-JP" altLang="en-US" b="1" dirty="0"/>
              <a:t>枚で検証</a:t>
            </a:r>
            <a:endParaRPr kumimoji="1" lang="en-US" altLang="ja-JP" b="1" dirty="0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215A1A52-6A49-49C0-9BB9-D155BE9AFDE6}"/>
              </a:ext>
            </a:extLst>
          </p:cNvPr>
          <p:cNvSpPr txBox="1"/>
          <p:nvPr/>
        </p:nvSpPr>
        <p:spPr>
          <a:xfrm>
            <a:off x="240411" y="1857571"/>
            <a:ext cx="31245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b="1" dirty="0"/>
              <a:t>1kHz -10dBm White noise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313090A4-26DD-49D8-8D40-198E446EF733}"/>
              </a:ext>
            </a:extLst>
          </p:cNvPr>
          <p:cNvSpPr txBox="1"/>
          <p:nvPr/>
        </p:nvSpPr>
        <p:spPr>
          <a:xfrm>
            <a:off x="7784211" y="1719071"/>
            <a:ext cx="38469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b="1" dirty="0"/>
              <a:t>1kHz -10dBm White noise</a:t>
            </a:r>
          </a:p>
          <a:p>
            <a:r>
              <a:rPr lang="ja-JP" altLang="en-US" b="1" dirty="0"/>
              <a:t>に</a:t>
            </a:r>
            <a:r>
              <a:rPr lang="en-US" altLang="ja-JP" b="1" dirty="0"/>
              <a:t>800Hz </a:t>
            </a:r>
            <a:r>
              <a:rPr lang="en-US" altLang="ja-JP" b="1" dirty="0">
                <a:solidFill>
                  <a:srgbClr val="FF0000"/>
                </a:solidFill>
              </a:rPr>
              <a:t>-10dB pulse</a:t>
            </a:r>
            <a:r>
              <a:rPr lang="ja-JP" altLang="en-US" b="1" dirty="0"/>
              <a:t>を重畳</a:t>
            </a:r>
            <a:endParaRPr kumimoji="1" lang="en-US" altLang="ja-JP" b="1" dirty="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4D5F15A2-C39F-4485-96DA-9283204FF21A}"/>
              </a:ext>
            </a:extLst>
          </p:cNvPr>
          <p:cNvSpPr txBox="1"/>
          <p:nvPr/>
        </p:nvSpPr>
        <p:spPr>
          <a:xfrm>
            <a:off x="3651123" y="1719070"/>
            <a:ext cx="38469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b="1" dirty="0"/>
              <a:t>1kHz -10dBm White noise</a:t>
            </a:r>
          </a:p>
          <a:p>
            <a:r>
              <a:rPr lang="ja-JP" altLang="en-US" b="1" dirty="0"/>
              <a:t>に</a:t>
            </a:r>
            <a:r>
              <a:rPr lang="en-US" altLang="ja-JP" b="1" dirty="0"/>
              <a:t>800Hz </a:t>
            </a:r>
            <a:r>
              <a:rPr lang="en-US" altLang="ja-JP" b="1" dirty="0">
                <a:solidFill>
                  <a:srgbClr val="FF0000"/>
                </a:solidFill>
              </a:rPr>
              <a:t>-15dB pulse</a:t>
            </a:r>
            <a:r>
              <a:rPr lang="ja-JP" altLang="en-US" b="1" dirty="0"/>
              <a:t>を重畳</a:t>
            </a:r>
            <a:endParaRPr kumimoji="1" lang="en-US" altLang="ja-JP" b="1" dirty="0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587D3CB4-8088-4529-A479-D2075CB93A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2893" y="2573846"/>
            <a:ext cx="3851711" cy="2958561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2E9BD26E-1630-49C7-B186-266F0972AE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3116" y="2567118"/>
            <a:ext cx="3869232" cy="2972018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D30A38AC-B0EC-4A0E-B56F-BE87E23938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692" y="2567118"/>
            <a:ext cx="3846957" cy="2954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7429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右大かっこ 8">
            <a:extLst>
              <a:ext uri="{FF2B5EF4-FFF2-40B4-BE49-F238E27FC236}">
                <a16:creationId xmlns:a16="http://schemas.microsoft.com/office/drawing/2014/main" id="{EBCE06FF-0B82-45C1-A926-D49F2050C113}"/>
              </a:ext>
            </a:extLst>
          </p:cNvPr>
          <p:cNvSpPr/>
          <p:nvPr/>
        </p:nvSpPr>
        <p:spPr>
          <a:xfrm>
            <a:off x="7991856" y="4901184"/>
            <a:ext cx="320040" cy="1716210"/>
          </a:xfrm>
          <a:prstGeom prst="rightBracket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BB3ABD45-FBE4-4437-931F-E6BD7F71C467}"/>
              </a:ext>
            </a:extLst>
          </p:cNvPr>
          <p:cNvSpPr txBox="1"/>
          <p:nvPr/>
        </p:nvSpPr>
        <p:spPr>
          <a:xfrm>
            <a:off x="457200" y="181094"/>
            <a:ext cx="101498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b="1" dirty="0"/>
              <a:t>結果</a:t>
            </a:r>
            <a:r>
              <a:rPr lang="en-US" altLang="ja-JP" b="1" dirty="0"/>
              <a:t>; 100%</a:t>
            </a:r>
            <a:r>
              <a:rPr lang="ja-JP" altLang="en-US" b="1" dirty="0"/>
              <a:t>正解</a:t>
            </a:r>
            <a:endParaRPr lang="en-US" altLang="ja-JP" b="1" dirty="0"/>
          </a:p>
          <a:p>
            <a:endParaRPr lang="en-US" altLang="ja-JP" b="1" dirty="0"/>
          </a:p>
          <a:p>
            <a:r>
              <a:rPr lang="ja-JP" altLang="en-US" b="1" dirty="0"/>
              <a:t>しかし、今回難しくしたので、</a:t>
            </a:r>
            <a:endParaRPr lang="en-US" altLang="ja-JP" b="1" dirty="0"/>
          </a:p>
          <a:p>
            <a:r>
              <a:rPr lang="en-US" altLang="ja-JP" b="1" dirty="0"/>
              <a:t>AI</a:t>
            </a:r>
            <a:r>
              <a:rPr lang="ja-JP" altLang="en-US" b="1" dirty="0"/>
              <a:t>は迷っている模様。</a:t>
            </a:r>
            <a:endParaRPr lang="en-US" altLang="ja-JP" b="1" dirty="0"/>
          </a:p>
        </p:txBody>
      </p:sp>
      <p:graphicFrame>
        <p:nvGraphicFramePr>
          <p:cNvPr id="3" name="オブジェクト 2">
            <a:extLst>
              <a:ext uri="{FF2B5EF4-FFF2-40B4-BE49-F238E27FC236}">
                <a16:creationId xmlns:a16="http://schemas.microsoft.com/office/drawing/2014/main" id="{22A5BD59-7AF6-4F17-A48A-B4C60E23DF4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61203307"/>
              </p:ext>
            </p:extLst>
          </p:nvPr>
        </p:nvGraphicFramePr>
        <p:xfrm>
          <a:off x="3731959" y="550426"/>
          <a:ext cx="6536753" cy="53951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7635178" imgH="6301879" progId="Excel.Sheet.12">
                  <p:embed/>
                </p:oleObj>
              </mc:Choice>
              <mc:Fallback>
                <p:oleObj name="Worksheet" r:id="rId2" imgW="7635178" imgH="6301879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731959" y="550426"/>
                        <a:ext cx="6536753" cy="53951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図 4">
            <a:extLst>
              <a:ext uri="{FF2B5EF4-FFF2-40B4-BE49-F238E27FC236}">
                <a16:creationId xmlns:a16="http://schemas.microsoft.com/office/drawing/2014/main" id="{7E5B8F20-A21E-4743-98E4-7CDE8EAECF2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4850" t="13412" r="32725" b="28533"/>
          <a:stretch/>
        </p:blipFill>
        <p:spPr>
          <a:xfrm>
            <a:off x="556260" y="1642134"/>
            <a:ext cx="2734056" cy="3981426"/>
          </a:xfrm>
          <a:prstGeom prst="rect">
            <a:avLst/>
          </a:prstGeom>
        </p:spPr>
      </p:pic>
      <p:sp>
        <p:nvSpPr>
          <p:cNvPr id="7" name="楕円 6">
            <a:extLst>
              <a:ext uri="{FF2B5EF4-FFF2-40B4-BE49-F238E27FC236}">
                <a16:creationId xmlns:a16="http://schemas.microsoft.com/office/drawing/2014/main" id="{35C79F4D-72D2-4788-8E3A-2FAC86CEE487}"/>
              </a:ext>
            </a:extLst>
          </p:cNvPr>
          <p:cNvSpPr/>
          <p:nvPr/>
        </p:nvSpPr>
        <p:spPr>
          <a:xfrm>
            <a:off x="374904" y="3739896"/>
            <a:ext cx="3072384" cy="170992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268584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右大かっこ 8">
            <a:extLst>
              <a:ext uri="{FF2B5EF4-FFF2-40B4-BE49-F238E27FC236}">
                <a16:creationId xmlns:a16="http://schemas.microsoft.com/office/drawing/2014/main" id="{EBCE06FF-0B82-45C1-A926-D49F2050C113}"/>
              </a:ext>
            </a:extLst>
          </p:cNvPr>
          <p:cNvSpPr/>
          <p:nvPr/>
        </p:nvSpPr>
        <p:spPr>
          <a:xfrm>
            <a:off x="7991856" y="4901184"/>
            <a:ext cx="320040" cy="1716210"/>
          </a:xfrm>
          <a:prstGeom prst="rightBracket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BB3ABD45-FBE4-4437-931F-E6BD7F71C467}"/>
              </a:ext>
            </a:extLst>
          </p:cNvPr>
          <p:cNvSpPr txBox="1"/>
          <p:nvPr/>
        </p:nvSpPr>
        <p:spPr>
          <a:xfrm>
            <a:off x="484632" y="537426"/>
            <a:ext cx="10149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b="1" dirty="0"/>
              <a:t>学習サマリー</a:t>
            </a:r>
            <a:endParaRPr kumimoji="1" lang="en-US" altLang="ja-JP" b="1" dirty="0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8E81F23E-B46E-4E4D-B795-FA0069FEC4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8024" y="722092"/>
            <a:ext cx="6800088" cy="5666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22927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6">
            <a:extLst>
              <a:ext uri="{FF2B5EF4-FFF2-40B4-BE49-F238E27FC236}">
                <a16:creationId xmlns:a16="http://schemas.microsoft.com/office/drawing/2014/main" id="{53004357-04A3-450B-A9BF-E54AFC5AB1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9425" b="25733"/>
          <a:stretch/>
        </p:blipFill>
        <p:spPr>
          <a:xfrm>
            <a:off x="1429512" y="1170432"/>
            <a:ext cx="8604504" cy="5093208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64922AD5-6769-48DA-AB8E-C6886E66F6ED}"/>
              </a:ext>
            </a:extLst>
          </p:cNvPr>
          <p:cNvSpPr txBox="1"/>
          <p:nvPr/>
        </p:nvSpPr>
        <p:spPr>
          <a:xfrm>
            <a:off x="694944" y="409694"/>
            <a:ext cx="7050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b="1" dirty="0"/>
              <a:t>Case 1 FTN</a:t>
            </a:r>
            <a:r>
              <a:rPr kumimoji="1" lang="ja-JP" altLang="en-US" b="1" dirty="0"/>
              <a:t>小山工場における</a:t>
            </a:r>
            <a:r>
              <a:rPr kumimoji="1" lang="en-US" altLang="ja-JP" b="1" dirty="0"/>
              <a:t>X</a:t>
            </a:r>
            <a:r>
              <a:rPr kumimoji="1" lang="ja-JP" altLang="en-US" b="1" dirty="0"/>
              <a:t>線検査の自動化</a:t>
            </a:r>
            <a:r>
              <a:rPr kumimoji="1" lang="en-US" altLang="ja-JP" b="1" dirty="0"/>
              <a:t>      Jan 21/2021</a:t>
            </a:r>
          </a:p>
        </p:txBody>
      </p:sp>
    </p:spTree>
    <p:extLst>
      <p:ext uri="{BB962C8B-B14F-4D97-AF65-F5344CB8AC3E}">
        <p14:creationId xmlns:p14="http://schemas.microsoft.com/office/powerpoint/2010/main" val="7225259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5205FFCC-FBD9-4229-9D87-EF6F2CDE2A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000" t="11200" r="28675" b="25733"/>
          <a:stretch/>
        </p:blipFill>
        <p:spPr>
          <a:xfrm>
            <a:off x="283464" y="1965960"/>
            <a:ext cx="3209544" cy="4325112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995FE806-E649-4EF2-A35E-9411950C51B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874" t="12133" r="30851" b="25733"/>
          <a:stretch/>
        </p:blipFill>
        <p:spPr>
          <a:xfrm>
            <a:off x="6019800" y="1965960"/>
            <a:ext cx="3081528" cy="4261104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575EE716-32B3-4D38-BE22-4B607D29680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4850" t="11734" r="32125" b="30400"/>
          <a:stretch/>
        </p:blipFill>
        <p:spPr>
          <a:xfrm>
            <a:off x="3288792" y="1965960"/>
            <a:ext cx="2807208" cy="3968496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69BA39FB-D536-4D6C-97FE-4A5F93D9ADB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5000" t="12933" r="31150" b="29200"/>
          <a:stretch/>
        </p:blipFill>
        <p:spPr>
          <a:xfrm>
            <a:off x="9171432" y="1965960"/>
            <a:ext cx="2907792" cy="3968496"/>
          </a:xfrm>
          <a:prstGeom prst="rect">
            <a:avLst/>
          </a:prstGeom>
        </p:spPr>
      </p:pic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C5D0A0AF-5EDA-4DC1-BD07-6F8A23C16335}"/>
              </a:ext>
            </a:extLst>
          </p:cNvPr>
          <p:cNvSpPr txBox="1"/>
          <p:nvPr/>
        </p:nvSpPr>
        <p:spPr>
          <a:xfrm>
            <a:off x="694944" y="210312"/>
            <a:ext cx="87873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FTN</a:t>
            </a:r>
            <a:r>
              <a:rPr kumimoji="1" lang="ja-JP" altLang="en-US" dirty="0"/>
              <a:t>から頂いた画像</a:t>
            </a:r>
            <a:r>
              <a:rPr kumimoji="1" lang="en-US" altLang="ja-JP" dirty="0"/>
              <a:t>; </a:t>
            </a:r>
            <a:r>
              <a:rPr kumimoji="1" lang="ja-JP" altLang="en-US" dirty="0"/>
              <a:t>改善前</a:t>
            </a:r>
            <a:r>
              <a:rPr kumimoji="1" lang="en-US" altLang="ja-JP" dirty="0"/>
              <a:t>(</a:t>
            </a:r>
            <a:r>
              <a:rPr kumimoji="1" lang="ja-JP" altLang="en-US" dirty="0"/>
              <a:t>不良</a:t>
            </a:r>
            <a:r>
              <a:rPr kumimoji="1" lang="en-US" altLang="ja-JP" dirty="0"/>
              <a:t>)</a:t>
            </a:r>
            <a:r>
              <a:rPr kumimoji="1" lang="ja-JP" altLang="en-US" dirty="0"/>
              <a:t> </a:t>
            </a:r>
            <a:r>
              <a:rPr kumimoji="1" lang="en-US" altLang="ja-JP" dirty="0"/>
              <a:t>304</a:t>
            </a:r>
            <a:r>
              <a:rPr kumimoji="1" lang="ja-JP" altLang="en-US" dirty="0"/>
              <a:t>枚、改善後</a:t>
            </a:r>
            <a:r>
              <a:rPr kumimoji="1" lang="en-US" altLang="ja-JP" dirty="0"/>
              <a:t>(</a:t>
            </a:r>
            <a:r>
              <a:rPr kumimoji="1" lang="ja-JP" altLang="en-US" dirty="0"/>
              <a:t>良</a:t>
            </a:r>
            <a:r>
              <a:rPr kumimoji="1" lang="en-US" altLang="ja-JP" dirty="0"/>
              <a:t>)</a:t>
            </a:r>
            <a:r>
              <a:rPr kumimoji="1" lang="ja-JP" altLang="en-US" dirty="0"/>
              <a:t> </a:t>
            </a:r>
            <a:r>
              <a:rPr kumimoji="1" lang="en-US" altLang="ja-JP" dirty="0"/>
              <a:t>160+71 =231</a:t>
            </a:r>
            <a:r>
              <a:rPr kumimoji="1" lang="ja-JP" altLang="en-US" dirty="0"/>
              <a:t>枚、合計</a:t>
            </a:r>
            <a:r>
              <a:rPr kumimoji="1" lang="en-US" altLang="ja-JP" dirty="0"/>
              <a:t>535</a:t>
            </a:r>
            <a:r>
              <a:rPr kumimoji="1" lang="ja-JP" altLang="en-US" dirty="0"/>
              <a:t>枚</a:t>
            </a:r>
            <a:endParaRPr kumimoji="1" lang="en-US" altLang="ja-JP" dirty="0"/>
          </a:p>
          <a:p>
            <a:r>
              <a:rPr kumimoji="1" lang="ja-JP" altLang="en-US" dirty="0"/>
              <a:t>このうちランダムに選んだ、</a:t>
            </a:r>
            <a:r>
              <a:rPr kumimoji="1" lang="en-US" altLang="ja-JP" dirty="0"/>
              <a:t>90% = 481</a:t>
            </a:r>
            <a:r>
              <a:rPr kumimoji="1" lang="ja-JP" altLang="en-US" dirty="0"/>
              <a:t>枚で学習させ、</a:t>
            </a:r>
            <a:r>
              <a:rPr kumimoji="1" lang="en-US" altLang="ja-JP" dirty="0"/>
              <a:t>10%=54</a:t>
            </a:r>
            <a:r>
              <a:rPr kumimoji="1" lang="ja-JP" altLang="en-US" dirty="0"/>
              <a:t>枚で検証した。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ja-JP" altLang="en-US" b="1" dirty="0"/>
              <a:t>検証での正解率</a:t>
            </a:r>
            <a:r>
              <a:rPr lang="en-US" altLang="ja-JP" b="1" dirty="0"/>
              <a:t>; </a:t>
            </a:r>
            <a:r>
              <a:rPr kumimoji="1" lang="en-US" altLang="ja-JP" b="1" dirty="0"/>
              <a:t>100%</a:t>
            </a:r>
            <a:endParaRPr kumimoji="1" lang="ja-JP" altLang="en-US" b="1" dirty="0"/>
          </a:p>
        </p:txBody>
      </p:sp>
    </p:spTree>
    <p:extLst>
      <p:ext uri="{BB962C8B-B14F-4D97-AF65-F5344CB8AC3E}">
        <p14:creationId xmlns:p14="http://schemas.microsoft.com/office/powerpoint/2010/main" val="22920718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オブジェクト 1">
            <a:extLst>
              <a:ext uri="{FF2B5EF4-FFF2-40B4-BE49-F238E27FC236}">
                <a16:creationId xmlns:a16="http://schemas.microsoft.com/office/drawing/2014/main" id="{93E3D410-01B0-4B0B-8E0E-0CC6D4319A6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53050152"/>
              </p:ext>
            </p:extLst>
          </p:nvPr>
        </p:nvGraphicFramePr>
        <p:xfrm>
          <a:off x="4426522" y="174390"/>
          <a:ext cx="2605214" cy="65092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5044502" imgH="12611239" progId="Excel.Sheet.12">
                  <p:embed/>
                </p:oleObj>
              </mc:Choice>
              <mc:Fallback>
                <p:oleObj name="Worksheet" r:id="rId2" imgW="5044502" imgH="12611239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426522" y="174390"/>
                        <a:ext cx="2605214" cy="65092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857234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64922AD5-6769-48DA-AB8E-C6886E66F6ED}"/>
              </a:ext>
            </a:extLst>
          </p:cNvPr>
          <p:cNvSpPr txBox="1"/>
          <p:nvPr/>
        </p:nvSpPr>
        <p:spPr>
          <a:xfrm>
            <a:off x="694944" y="409694"/>
            <a:ext cx="101498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b="1" dirty="0"/>
              <a:t>Case 2 </a:t>
            </a:r>
            <a:r>
              <a:rPr kumimoji="1" lang="ja-JP" altLang="en-US" b="1" dirty="0"/>
              <a:t>波形監視の自動化</a:t>
            </a:r>
            <a:endParaRPr kumimoji="1" lang="en-US" altLang="ja-JP" b="1" dirty="0"/>
          </a:p>
          <a:p>
            <a:pPr lvl="1"/>
            <a:r>
              <a:rPr lang="ja-JP" altLang="en-US" b="1" dirty="0"/>
              <a:t>下記</a:t>
            </a:r>
            <a:r>
              <a:rPr lang="en-US" altLang="ja-JP" b="1" dirty="0"/>
              <a:t>2</a:t>
            </a:r>
            <a:r>
              <a:rPr lang="ja-JP" altLang="en-US" b="1" dirty="0"/>
              <a:t>種類の波形を</a:t>
            </a:r>
            <a:r>
              <a:rPr lang="en-US" altLang="ja-JP" b="1" dirty="0"/>
              <a:t>30msec</a:t>
            </a:r>
            <a:r>
              <a:rPr lang="ja-JP" altLang="en-US" b="1" dirty="0"/>
              <a:t>毎にそれぞれ</a:t>
            </a:r>
            <a:r>
              <a:rPr lang="en-US" altLang="ja-JP" b="1" dirty="0"/>
              <a:t>1000</a:t>
            </a:r>
            <a:r>
              <a:rPr lang="ja-JP" altLang="en-US" b="1" dirty="0"/>
              <a:t>枚キャプチャリング</a:t>
            </a:r>
            <a:endParaRPr lang="en-US" altLang="ja-JP" b="1" dirty="0"/>
          </a:p>
          <a:p>
            <a:pPr lvl="1"/>
            <a:r>
              <a:rPr lang="en-US" altLang="ja-JP" b="1" dirty="0"/>
              <a:t>90% = </a:t>
            </a:r>
            <a:r>
              <a:rPr lang="ja-JP" altLang="en-US" b="1" dirty="0"/>
              <a:t>各</a:t>
            </a:r>
            <a:r>
              <a:rPr lang="en-US" altLang="ja-JP" b="1" dirty="0"/>
              <a:t>900</a:t>
            </a:r>
            <a:r>
              <a:rPr lang="ja-JP" altLang="en-US" b="1" dirty="0"/>
              <a:t>枚を学習データ、残り</a:t>
            </a:r>
            <a:r>
              <a:rPr lang="en-US" altLang="ja-JP" b="1" dirty="0"/>
              <a:t>10%=</a:t>
            </a:r>
            <a:r>
              <a:rPr lang="ja-JP" altLang="en-US" b="1" dirty="0"/>
              <a:t>各</a:t>
            </a:r>
            <a:r>
              <a:rPr lang="en-US" altLang="ja-JP" b="1" dirty="0"/>
              <a:t>100</a:t>
            </a:r>
            <a:r>
              <a:rPr lang="ja-JP" altLang="en-US" b="1" dirty="0"/>
              <a:t>枚で検証</a:t>
            </a:r>
            <a:endParaRPr kumimoji="1" lang="en-US" altLang="ja-JP" b="1" dirty="0"/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41526E29-0B6D-41A5-954B-67FA33E536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619" y="2355389"/>
            <a:ext cx="4738468" cy="3639693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30242834-0D0B-42C6-9EBA-4EDABD833B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4807" y="2355388"/>
            <a:ext cx="4738468" cy="3639693"/>
          </a:xfrm>
          <a:prstGeom prst="rect">
            <a:avLst/>
          </a:prstGeom>
        </p:spPr>
      </p:pic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2452EFA7-837B-48CC-A91C-5D6E0580EEBF}"/>
              </a:ext>
            </a:extLst>
          </p:cNvPr>
          <p:cNvSpPr txBox="1"/>
          <p:nvPr/>
        </p:nvSpPr>
        <p:spPr>
          <a:xfrm>
            <a:off x="761619" y="1534406"/>
            <a:ext cx="31245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b="1" dirty="0"/>
              <a:t>1kHz -10dB White noise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7E191500-CC0F-4A54-B8B7-933CD41C0C02}"/>
              </a:ext>
            </a:extLst>
          </p:cNvPr>
          <p:cNvSpPr txBox="1"/>
          <p:nvPr/>
        </p:nvSpPr>
        <p:spPr>
          <a:xfrm>
            <a:off x="6641211" y="1534406"/>
            <a:ext cx="38469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b="1" dirty="0"/>
              <a:t>1kHz -10dB White noise</a:t>
            </a:r>
          </a:p>
          <a:p>
            <a:r>
              <a:rPr lang="ja-JP" altLang="en-US" b="1" dirty="0"/>
              <a:t>に</a:t>
            </a:r>
            <a:r>
              <a:rPr lang="en-US" altLang="ja-JP" b="1" dirty="0"/>
              <a:t>800Hz -10dB pulse</a:t>
            </a:r>
            <a:r>
              <a:rPr lang="ja-JP" altLang="en-US" b="1" dirty="0"/>
              <a:t>を重畳</a:t>
            </a:r>
            <a:endParaRPr kumimoji="1" lang="en-US" altLang="ja-JP" b="1" dirty="0"/>
          </a:p>
        </p:txBody>
      </p:sp>
    </p:spTree>
    <p:extLst>
      <p:ext uri="{BB962C8B-B14F-4D97-AF65-F5344CB8AC3E}">
        <p14:creationId xmlns:p14="http://schemas.microsoft.com/office/powerpoint/2010/main" val="32497541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64922AD5-6769-48DA-AB8E-C6886E66F6ED}"/>
              </a:ext>
            </a:extLst>
          </p:cNvPr>
          <p:cNvSpPr txBox="1"/>
          <p:nvPr/>
        </p:nvSpPr>
        <p:spPr>
          <a:xfrm>
            <a:off x="694944" y="409694"/>
            <a:ext cx="7050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b="1" dirty="0"/>
              <a:t>Case 2 </a:t>
            </a:r>
            <a:r>
              <a:rPr kumimoji="1" lang="ja-JP" altLang="en-US" b="1" dirty="0"/>
              <a:t>波形監視の自動化</a:t>
            </a:r>
            <a:endParaRPr kumimoji="1" lang="en-US" altLang="ja-JP" b="1" dirty="0"/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7A0F2819-02B5-4AA4-8256-954A333A64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1" t="-621" r="27300" b="24800"/>
          <a:stretch/>
        </p:blipFill>
        <p:spPr>
          <a:xfrm>
            <a:off x="1307592" y="1170431"/>
            <a:ext cx="8834286" cy="5199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9578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C5D0A0AF-5EDA-4DC1-BD07-6F8A23C16335}"/>
              </a:ext>
            </a:extLst>
          </p:cNvPr>
          <p:cNvSpPr txBox="1"/>
          <p:nvPr/>
        </p:nvSpPr>
        <p:spPr>
          <a:xfrm>
            <a:off x="694944" y="731520"/>
            <a:ext cx="8787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b="1" dirty="0"/>
              <a:t>検証での正解率</a:t>
            </a:r>
            <a:r>
              <a:rPr lang="en-US" altLang="ja-JP" b="1" dirty="0"/>
              <a:t>; </a:t>
            </a:r>
            <a:r>
              <a:rPr kumimoji="1" lang="en-US" altLang="ja-JP" b="1" dirty="0"/>
              <a:t>100%</a:t>
            </a:r>
            <a:endParaRPr kumimoji="1" lang="ja-JP" altLang="en-US" b="1" dirty="0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F2180BCB-95E9-47CE-9DCC-E9E45A9390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150" t="12534" r="30850" b="24533"/>
          <a:stretch/>
        </p:blipFill>
        <p:spPr>
          <a:xfrm>
            <a:off x="228600" y="1572768"/>
            <a:ext cx="2926080" cy="4315968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C194769B-F886-4379-8E59-B6141D29726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4625" t="13333" r="31375" b="25467"/>
          <a:stretch/>
        </p:blipFill>
        <p:spPr>
          <a:xfrm>
            <a:off x="3291840" y="1572768"/>
            <a:ext cx="2926080" cy="4197096"/>
          </a:xfrm>
          <a:prstGeom prst="rect">
            <a:avLst/>
          </a:prstGeom>
        </p:spPr>
      </p:pic>
      <p:pic>
        <p:nvPicPr>
          <p:cNvPr id="12" name="図 11">
            <a:extLst>
              <a:ext uri="{FF2B5EF4-FFF2-40B4-BE49-F238E27FC236}">
                <a16:creationId xmlns:a16="http://schemas.microsoft.com/office/drawing/2014/main" id="{BBECEB2E-DA15-4444-B259-2F027EFF189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4851" t="14000" r="31899" b="26667"/>
          <a:stretch/>
        </p:blipFill>
        <p:spPr>
          <a:xfrm>
            <a:off x="6345936" y="1572768"/>
            <a:ext cx="2834640" cy="4069080"/>
          </a:xfrm>
          <a:prstGeom prst="rect">
            <a:avLst/>
          </a:prstGeom>
        </p:spPr>
      </p:pic>
      <p:pic>
        <p:nvPicPr>
          <p:cNvPr id="14" name="図 13">
            <a:extLst>
              <a:ext uri="{FF2B5EF4-FFF2-40B4-BE49-F238E27FC236}">
                <a16:creationId xmlns:a16="http://schemas.microsoft.com/office/drawing/2014/main" id="{6AFF0909-C297-44DE-A27A-D50DFE8B123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5338" t="12842" r="31532" b="26366"/>
          <a:stretch/>
        </p:blipFill>
        <p:spPr>
          <a:xfrm>
            <a:off x="9308592" y="1572768"/>
            <a:ext cx="2752344" cy="4069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8475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図 7">
            <a:extLst>
              <a:ext uri="{FF2B5EF4-FFF2-40B4-BE49-F238E27FC236}">
                <a16:creationId xmlns:a16="http://schemas.microsoft.com/office/drawing/2014/main" id="{5598DAF4-6965-49B4-BBBA-FABF06C6DF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051" t="19333" r="39324" b="13600"/>
          <a:stretch/>
        </p:blipFill>
        <p:spPr>
          <a:xfrm>
            <a:off x="237744" y="589971"/>
            <a:ext cx="8264122" cy="6158301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82FF823E-E118-4F4D-BD7B-5B68CF7C8A4C}"/>
              </a:ext>
            </a:extLst>
          </p:cNvPr>
          <p:cNvSpPr txBox="1"/>
          <p:nvPr/>
        </p:nvSpPr>
        <p:spPr>
          <a:xfrm>
            <a:off x="457200" y="181094"/>
            <a:ext cx="10149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b="1" dirty="0"/>
              <a:t>学習サマリー</a:t>
            </a:r>
            <a:endParaRPr kumimoji="1" lang="en-US" altLang="ja-JP" b="1" dirty="0"/>
          </a:p>
        </p:txBody>
      </p:sp>
      <p:sp>
        <p:nvSpPr>
          <p:cNvPr id="6" name="右大かっこ 5">
            <a:extLst>
              <a:ext uri="{FF2B5EF4-FFF2-40B4-BE49-F238E27FC236}">
                <a16:creationId xmlns:a16="http://schemas.microsoft.com/office/drawing/2014/main" id="{B2BA94B0-927C-4F89-960F-F9C8E712777D}"/>
              </a:ext>
            </a:extLst>
          </p:cNvPr>
          <p:cNvSpPr/>
          <p:nvPr/>
        </p:nvSpPr>
        <p:spPr>
          <a:xfrm>
            <a:off x="4114800" y="706950"/>
            <a:ext cx="320040" cy="3188394"/>
          </a:xfrm>
          <a:prstGeom prst="rightBracket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右大かっこ 8">
            <a:extLst>
              <a:ext uri="{FF2B5EF4-FFF2-40B4-BE49-F238E27FC236}">
                <a16:creationId xmlns:a16="http://schemas.microsoft.com/office/drawing/2014/main" id="{EBCE06FF-0B82-45C1-A926-D49F2050C113}"/>
              </a:ext>
            </a:extLst>
          </p:cNvPr>
          <p:cNvSpPr/>
          <p:nvPr/>
        </p:nvSpPr>
        <p:spPr>
          <a:xfrm>
            <a:off x="7991856" y="4901184"/>
            <a:ext cx="320040" cy="1716210"/>
          </a:xfrm>
          <a:prstGeom prst="rightBracket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B27937AD-5449-4092-AED8-273B74DD6F56}"/>
              </a:ext>
            </a:extLst>
          </p:cNvPr>
          <p:cNvSpPr txBox="1"/>
          <p:nvPr/>
        </p:nvSpPr>
        <p:spPr>
          <a:xfrm>
            <a:off x="5358384" y="1344168"/>
            <a:ext cx="22219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>
                <a:solidFill>
                  <a:schemeClr val="bg1"/>
                </a:solidFill>
              </a:rPr>
              <a:t>Neural network</a:t>
            </a:r>
          </a:p>
          <a:p>
            <a:r>
              <a:rPr lang="en-US" altLang="ja-JP" dirty="0">
                <a:solidFill>
                  <a:schemeClr val="bg1"/>
                </a:solidFill>
              </a:rPr>
              <a:t>model</a:t>
            </a:r>
            <a:r>
              <a:rPr lang="ja-JP" altLang="en-US" dirty="0">
                <a:solidFill>
                  <a:schemeClr val="bg1"/>
                </a:solidFill>
              </a:rPr>
              <a:t> </a:t>
            </a:r>
            <a:r>
              <a:rPr lang="en-US" altLang="ja-JP" dirty="0">
                <a:solidFill>
                  <a:schemeClr val="bg1"/>
                </a:solidFill>
              </a:rPr>
              <a:t>summary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A05644E3-D521-4CAF-A4CA-F413CB32092D}"/>
              </a:ext>
            </a:extLst>
          </p:cNvPr>
          <p:cNvSpPr txBox="1"/>
          <p:nvPr/>
        </p:nvSpPr>
        <p:spPr>
          <a:xfrm>
            <a:off x="8741664" y="4901184"/>
            <a:ext cx="22219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学習過程</a:t>
            </a:r>
            <a:endParaRPr lang="en-US" altLang="ja-JP" dirty="0"/>
          </a:p>
          <a:p>
            <a:r>
              <a:rPr kumimoji="1" lang="ja-JP" altLang="en-US" dirty="0"/>
              <a:t>精度</a:t>
            </a:r>
            <a:r>
              <a:rPr kumimoji="1" lang="en-US" altLang="ja-JP" dirty="0"/>
              <a:t>100%</a:t>
            </a:r>
            <a:r>
              <a:rPr kumimoji="1" lang="ja-JP" altLang="en-US" dirty="0"/>
              <a:t>に近く、</a:t>
            </a:r>
            <a:endParaRPr kumimoji="1" lang="en-US" altLang="ja-JP" dirty="0"/>
          </a:p>
          <a:p>
            <a:r>
              <a:rPr lang="en-US" altLang="ja-JP" dirty="0"/>
              <a:t>Loss</a:t>
            </a:r>
            <a:r>
              <a:rPr lang="ja-JP" altLang="en-US" dirty="0"/>
              <a:t>も少ない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337922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右大かっこ 8">
            <a:extLst>
              <a:ext uri="{FF2B5EF4-FFF2-40B4-BE49-F238E27FC236}">
                <a16:creationId xmlns:a16="http://schemas.microsoft.com/office/drawing/2014/main" id="{EBCE06FF-0B82-45C1-A926-D49F2050C113}"/>
              </a:ext>
            </a:extLst>
          </p:cNvPr>
          <p:cNvSpPr/>
          <p:nvPr/>
        </p:nvSpPr>
        <p:spPr>
          <a:xfrm>
            <a:off x="7991856" y="4901184"/>
            <a:ext cx="320040" cy="1716210"/>
          </a:xfrm>
          <a:prstGeom prst="rightBracket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8D638403-BB81-4778-8B60-096E1FC166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7664" y="739834"/>
            <a:ext cx="7053072" cy="5877560"/>
          </a:xfrm>
          <a:prstGeom prst="rect">
            <a:avLst/>
          </a:prstGeom>
        </p:spPr>
      </p:pic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BB3ABD45-FBE4-4437-931F-E6BD7F71C467}"/>
              </a:ext>
            </a:extLst>
          </p:cNvPr>
          <p:cNvSpPr txBox="1"/>
          <p:nvPr/>
        </p:nvSpPr>
        <p:spPr>
          <a:xfrm>
            <a:off x="457200" y="181094"/>
            <a:ext cx="1014984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b="1" dirty="0"/>
              <a:t>学習サマリー</a:t>
            </a:r>
            <a:endParaRPr kumimoji="1" lang="en-US" altLang="ja-JP" b="1" dirty="0"/>
          </a:p>
          <a:p>
            <a:endParaRPr lang="en-US" altLang="ja-JP" b="1" dirty="0"/>
          </a:p>
          <a:p>
            <a:r>
              <a:rPr lang="ja-JP" altLang="en-US" b="1" dirty="0"/>
              <a:t>うまく精度が向上している。</a:t>
            </a:r>
            <a:endParaRPr lang="en-US" altLang="ja-JP" b="1" dirty="0"/>
          </a:p>
          <a:p>
            <a:r>
              <a:rPr kumimoji="1" lang="en-US" altLang="ja-JP" b="1" dirty="0"/>
              <a:t>4</a:t>
            </a:r>
            <a:r>
              <a:rPr kumimoji="1" lang="ja-JP" altLang="en-US" b="1" dirty="0"/>
              <a:t>回繰り返しで十分な精度に</a:t>
            </a:r>
            <a:endParaRPr kumimoji="1" lang="en-US" altLang="ja-JP" b="1" dirty="0"/>
          </a:p>
          <a:p>
            <a:r>
              <a:rPr lang="ja-JP" altLang="en-US" b="1" dirty="0"/>
              <a:t>達したので、自動的に学習</a:t>
            </a:r>
            <a:endParaRPr lang="en-US" altLang="ja-JP" b="1" dirty="0"/>
          </a:p>
          <a:p>
            <a:r>
              <a:rPr kumimoji="1" lang="ja-JP" altLang="en-US" b="1" dirty="0"/>
              <a:t>を終了できてる。</a:t>
            </a:r>
            <a:endParaRPr kumimoji="1" lang="en-US" altLang="ja-JP" b="1" dirty="0"/>
          </a:p>
        </p:txBody>
      </p:sp>
    </p:spTree>
    <p:extLst>
      <p:ext uri="{BB962C8B-B14F-4D97-AF65-F5344CB8AC3E}">
        <p14:creationId xmlns:p14="http://schemas.microsoft.com/office/powerpoint/2010/main" val="19617985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989</TotalTime>
  <Words>280</Words>
  <Application>Microsoft Office PowerPoint</Application>
  <PresentationFormat>ワイド画面</PresentationFormat>
  <Paragraphs>43</Paragraphs>
  <Slides>13</Slides>
  <Notes>0</Notes>
  <HiddenSlides>0</HiddenSlides>
  <MMClips>0</MMClips>
  <ScaleCrop>false</ScaleCrop>
  <HeadingPairs>
    <vt:vector size="8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埋め込まれた OLE サーバー</vt:lpstr>
      </vt:variant>
      <vt:variant>
        <vt:i4>1</vt:i4>
      </vt:variant>
      <vt:variant>
        <vt:lpstr>スライド タイトル</vt:lpstr>
      </vt:variant>
      <vt:variant>
        <vt:i4>13</vt:i4>
      </vt:variant>
    </vt:vector>
  </HeadingPairs>
  <TitlesOfParts>
    <vt:vector size="19" baseType="lpstr">
      <vt:lpstr>游ゴシック</vt:lpstr>
      <vt:lpstr>游ゴシック Light</vt:lpstr>
      <vt:lpstr>Arial</vt:lpstr>
      <vt:lpstr>Calibri</vt:lpstr>
      <vt:lpstr>Office テーマ</vt:lpstr>
      <vt:lpstr>Microsoft Excel ワークシート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yamazaki naoya</dc:creator>
  <cp:lastModifiedBy>yamazaki naoya</cp:lastModifiedBy>
  <cp:revision>13</cp:revision>
  <dcterms:created xsi:type="dcterms:W3CDTF">2021-01-21T11:24:18Z</dcterms:created>
  <dcterms:modified xsi:type="dcterms:W3CDTF">2021-02-02T06:12:43Z</dcterms:modified>
</cp:coreProperties>
</file>

<file path=docProps/thumbnail.jpeg>
</file>